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7010400" cy="9296400"/>
  <p:embeddedFontLst>
    <p:embeddedFont>
      <p:font typeface="Roboto"/>
      <p:regular r:id="rId15"/>
      <p:bold r:id="rId16"/>
      <p:italic r:id="rId17"/>
      <p:boldItalic r:id="rId18"/>
    </p:embeddedFont>
    <p:embeddedFont>
      <p:font typeface="Roboto Light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92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29" orient="horz"/>
        <p:guide pos="220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bold.fntdata"/><Relationship Id="rId11" Type="http://schemas.openxmlformats.org/officeDocument/2006/relationships/slide" Target="slides/slide6.xml"/><Relationship Id="rId22" Type="http://schemas.openxmlformats.org/officeDocument/2006/relationships/font" Target="fonts/RobotoLight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Light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1" y="1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9" y="1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4813" y="698500"/>
            <a:ext cx="6200775" cy="34877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1" y="8829968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200" lIns="92425" spcFirstLastPara="1" rIns="92425" wrap="square" tIns="462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200" lIns="92425" spcFirstLastPara="1" rIns="92425" wrap="square" tIns="462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1:notes"/>
          <p:cNvSpPr/>
          <p:nvPr>
            <p:ph idx="2" type="sldImg"/>
          </p:nvPr>
        </p:nvSpPr>
        <p:spPr>
          <a:xfrm>
            <a:off x="404813" y="698500"/>
            <a:ext cx="6200775" cy="34877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5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applications are behind the transformative power of the Internet. Without them the Internet would be just a fast way to send information, only slightly better than the fax machine.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attributes of the Internet make it different?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Responsiveness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The near real-time nature of Internet connectivity allows interactive applications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Throughput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High enough to allow multimedia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Generality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Allow the implementation of different types of distributed systems on simple services provided by networking protocols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Limitation of the Internet architecture?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No guaranteed transmission rate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No guarantees on end-to-end delay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51:notes"/>
          <p:cNvSpPr txBox="1"/>
          <p:nvPr>
            <p:ph idx="12" type="sldNum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200" lIns="92425" spcFirstLastPara="1" rIns="92425" wrap="square" tIns="462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9:notes"/>
          <p:cNvSpPr/>
          <p:nvPr>
            <p:ph idx="2" type="sldImg"/>
          </p:nvPr>
        </p:nvSpPr>
        <p:spPr>
          <a:xfrm>
            <a:off x="404813" y="698500"/>
            <a:ext cx="6200775" cy="34877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0:notes"/>
          <p:cNvSpPr/>
          <p:nvPr>
            <p:ph idx="2" type="sldImg"/>
          </p:nvPr>
        </p:nvSpPr>
        <p:spPr>
          <a:xfrm>
            <a:off x="404813" y="698500"/>
            <a:ext cx="6200775" cy="34877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4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0:notes"/>
          <p:cNvSpPr txBox="1"/>
          <p:nvPr>
            <p:ph idx="12" type="sldNum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200" lIns="92425" spcFirstLastPara="1" rIns="92425" wrap="square" tIns="462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Fiber Optic Service</a:t>
            </a:r>
            <a:endParaRPr/>
          </a:p>
        </p:txBody>
      </p:sp>
      <p:sp>
        <p:nvSpPr>
          <p:cNvPr id="130" name="Google Shape;130;p41:notes"/>
          <p:cNvSpPr/>
          <p:nvPr>
            <p:ph idx="2" type="sldImg"/>
          </p:nvPr>
        </p:nvSpPr>
        <p:spPr>
          <a:xfrm>
            <a:off x="404813" y="698500"/>
            <a:ext cx="6200775" cy="34877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2:notes"/>
          <p:cNvSpPr/>
          <p:nvPr>
            <p:ph idx="2" type="sldImg"/>
          </p:nvPr>
        </p:nvSpPr>
        <p:spPr>
          <a:xfrm>
            <a:off x="404813" y="698500"/>
            <a:ext cx="6200775" cy="34877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5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Because applications run on end systems, as application developers we only need to worry about those, as opposed to all the functionality of the network stack in the core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2:notes"/>
          <p:cNvSpPr txBox="1"/>
          <p:nvPr>
            <p:ph idx="12" type="sldNum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200" lIns="92425" spcFirstLastPara="1" rIns="92425" wrap="square" tIns="462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42:notes"/>
          <p:cNvSpPr/>
          <p:nvPr>
            <p:ph idx="2" type="sldImg"/>
          </p:nvPr>
        </p:nvSpPr>
        <p:spPr>
          <a:xfrm>
            <a:off x="404813" y="698500"/>
            <a:ext cx="6200775" cy="34877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3:notes"/>
          <p:cNvSpPr/>
          <p:nvPr>
            <p:ph idx="2" type="sldImg"/>
          </p:nvPr>
        </p:nvSpPr>
        <p:spPr>
          <a:xfrm>
            <a:off x="404813" y="698500"/>
            <a:ext cx="6200775" cy="34877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5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Arch for OSN: hybrid – nearby servers support local communications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Arch for Google maps: centralized query processing (cheaper, not too slow), tiles distributed onto CDNs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53:notes"/>
          <p:cNvSpPr txBox="1"/>
          <p:nvPr>
            <p:ph idx="12" type="sldNum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200" lIns="92425" spcFirstLastPara="1" rIns="92425" wrap="square" tIns="462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5:notes"/>
          <p:cNvSpPr/>
          <p:nvPr>
            <p:ph idx="2" type="sldImg"/>
          </p:nvPr>
        </p:nvSpPr>
        <p:spPr>
          <a:xfrm>
            <a:off x="404813" y="698500"/>
            <a:ext cx="6200775" cy="34877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" name="Google Shape;205;p5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Fill in the table and discuss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55:notes"/>
          <p:cNvSpPr txBox="1"/>
          <p:nvPr>
            <p:ph idx="12" type="sldNum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200" lIns="92425" spcFirstLastPara="1" rIns="92425" wrap="square" tIns="462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2477b54f8_0_34:notes"/>
          <p:cNvSpPr/>
          <p:nvPr>
            <p:ph idx="2" type="sldImg"/>
          </p:nvPr>
        </p:nvSpPr>
        <p:spPr>
          <a:xfrm>
            <a:off x="404813" y="698500"/>
            <a:ext cx="6200700" cy="348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92477b54f8_0_3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92477b54f8_0_34:notes"/>
          <p:cNvSpPr txBox="1"/>
          <p:nvPr>
            <p:ph idx="12" type="sldNum"/>
          </p:nvPr>
        </p:nvSpPr>
        <p:spPr>
          <a:xfrm>
            <a:off x="3970939" y="8829968"/>
            <a:ext cx="3037800" cy="464700"/>
          </a:xfrm>
          <a:prstGeom prst="rect">
            <a:avLst/>
          </a:prstGeom>
        </p:spPr>
        <p:txBody>
          <a:bodyPr anchorCtr="0" anchor="b" bIns="46200" lIns="92425" spcFirstLastPara="1" rIns="92425" wrap="square" tIns="462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montana.edu/cpa/graphics/logos/verticals/msuvert.jpg"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85447" y="438150"/>
            <a:ext cx="5758352" cy="403783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montana.edu/cpa/graphics/logos/verticals/msuvert.jpg"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85447" y="438150"/>
            <a:ext cx="5758352" cy="4037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5486400" y="0"/>
            <a:ext cx="3657600" cy="12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/>
          <p:nvPr>
            <p:ph type="ctrTitle"/>
          </p:nvPr>
        </p:nvSpPr>
        <p:spPr>
          <a:xfrm>
            <a:off x="685800" y="2002631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371600" y="323850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None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spcBef>
                <a:spcPts val="440"/>
              </a:spcBef>
              <a:spcAft>
                <a:spcPts val="0"/>
              </a:spcAft>
              <a:buClr>
                <a:srgbClr val="8B8B8B"/>
              </a:buClr>
              <a:buSzPts val="2200"/>
              <a:buNone/>
              <a:defRPr>
                <a:solidFill>
                  <a:srgbClr val="8B8B8B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None/>
              <a:defRPr>
                <a:solidFill>
                  <a:srgbClr val="8B8B8B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>
                <a:solidFill>
                  <a:srgbClr val="8B8B8B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>
                <a:solidFill>
                  <a:srgbClr val="8B8B8B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None/>
              <a:defRPr>
                <a:solidFill>
                  <a:srgbClr val="8B8B8B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None/>
              <a:defRPr>
                <a:solidFill>
                  <a:srgbClr val="8B8B8B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None/>
              <a:defRPr>
                <a:solidFill>
                  <a:srgbClr val="8B8B8B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None/>
              <a:defRPr>
                <a:solidFill>
                  <a:srgbClr val="8B8B8B"/>
                </a:solidFill>
              </a:defRPr>
            </a:lvl9pPr>
          </a:lstStyle>
          <a:p/>
        </p:txBody>
      </p:sp>
      <p:pic>
        <p:nvPicPr>
          <p:cNvPr descr="http://www.montana.edu/cpa/graphics/logos/horizontals/msuhoriz.jpg"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4485" y="138550"/>
            <a:ext cx="6962716" cy="17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/>
          <p:nvPr/>
        </p:nvSpPr>
        <p:spPr>
          <a:xfrm>
            <a:off x="5486400" y="0"/>
            <a:ext cx="3657600" cy="12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montana.edu/cpa/graphics/logos/horizontals/msuhoriz.jpg" id="26" name="Google Shape;2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4485" y="138550"/>
            <a:ext cx="6962716" cy="17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228600" y="57150"/>
            <a:ext cx="66294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304800" y="819150"/>
            <a:ext cx="84582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1pPr>
            <a:lvl2pPr indent="-368300" lvl="1" marL="9144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>
                <a:solidFill>
                  <a:schemeClr val="dk1"/>
                </a:solidFill>
              </a:defRPr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</a:defRPr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228600" y="57150"/>
            <a:ext cx="66294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04800" y="895350"/>
            <a:ext cx="4114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•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68300" lvl="1" marL="9144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–"/>
              <a:defRPr sz="2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•"/>
              <a:defRPr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–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572000" y="895350"/>
            <a:ext cx="4114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•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68300" lvl="1" marL="9144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–"/>
              <a:defRPr sz="2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•"/>
              <a:defRPr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–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228600" y="57150"/>
            <a:ext cx="66294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304800" y="742950"/>
            <a:ext cx="41925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304800" y="1276350"/>
            <a:ext cx="41925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solidFill>
                  <a:schemeClr val="dk1"/>
                </a:solidFill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8" name="Google Shape;38;p6"/>
          <p:cNvSpPr txBox="1"/>
          <p:nvPr>
            <p:ph idx="3" type="body"/>
          </p:nvPr>
        </p:nvSpPr>
        <p:spPr>
          <a:xfrm>
            <a:off x="4645026" y="742950"/>
            <a:ext cx="41943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4" type="body"/>
          </p:nvPr>
        </p:nvSpPr>
        <p:spPr>
          <a:xfrm>
            <a:off x="4645026" y="1276350"/>
            <a:ext cx="41943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solidFill>
                  <a:schemeClr val="dk1"/>
                </a:solidFill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228600" y="57150"/>
            <a:ext cx="66294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228600" y="57150"/>
            <a:ext cx="66294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"/>
              <a:buNone/>
              <a:defRPr i="0" sz="3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04800" y="819150"/>
            <a:ext cx="84582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•"/>
              <a:defRPr i="0" sz="2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–"/>
              <a:defRPr i="0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•"/>
              <a:defRPr i="0" sz="2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–"/>
              <a:defRPr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8497875" y="4900940"/>
            <a:ext cx="609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1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1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montana.edu/cpa/graphics/logos/horizontals/msuhoriz.jpg" id="13" name="Google Shape;1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903027" y="42475"/>
            <a:ext cx="2164773" cy="543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" y="4942697"/>
            <a:ext cx="1716075" cy="14836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7.jpg"/><Relationship Id="rId11" Type="http://schemas.openxmlformats.org/officeDocument/2006/relationships/image" Target="../media/image15.png"/><Relationship Id="rId10" Type="http://schemas.openxmlformats.org/officeDocument/2006/relationships/image" Target="../media/image1.png"/><Relationship Id="rId12" Type="http://schemas.openxmlformats.org/officeDocument/2006/relationships/image" Target="../media/image6.png"/><Relationship Id="rId9" Type="http://schemas.openxmlformats.org/officeDocument/2006/relationships/image" Target="../media/image10.png"/><Relationship Id="rId5" Type="http://schemas.openxmlformats.org/officeDocument/2006/relationships/image" Target="../media/image14.jpg"/><Relationship Id="rId6" Type="http://schemas.openxmlformats.org/officeDocument/2006/relationships/image" Target="../media/image5.jpg"/><Relationship Id="rId7" Type="http://schemas.openxmlformats.org/officeDocument/2006/relationships/image" Target="../media/image12.gif"/><Relationship Id="rId8" Type="http://schemas.openxmlformats.org/officeDocument/2006/relationships/hyperlink" Target="https://en.wikipedia.org/wiki/Leonard_Kleinroc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3.jpg"/><Relationship Id="rId10" Type="http://schemas.openxmlformats.org/officeDocument/2006/relationships/image" Target="../media/image2.png"/><Relationship Id="rId9" Type="http://schemas.openxmlformats.org/officeDocument/2006/relationships/hyperlink" Target="http://drive.google.com/file/d/1ULerYnMmBPJ7NHb3yBvQX1-H3yEuuV9n/view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13.jpg"/><Relationship Id="rId7" Type="http://schemas.openxmlformats.org/officeDocument/2006/relationships/image" Target="../media/image19.png"/><Relationship Id="rId8" Type="http://schemas.openxmlformats.org/officeDocument/2006/relationships/hyperlink" Target="https://en.wikipedia.org/wiki/Tim_Berners-Lee" TargetMode="Externa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30.png"/><Relationship Id="rId13" Type="http://schemas.openxmlformats.org/officeDocument/2006/relationships/image" Target="../media/image28.png"/><Relationship Id="rId1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33.png"/><Relationship Id="rId8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jpg"/><Relationship Id="rId4" Type="http://schemas.openxmlformats.org/officeDocument/2006/relationships/image" Target="../media/image31.png"/><Relationship Id="rId5" Type="http://schemas.openxmlformats.org/officeDocument/2006/relationships/image" Target="../media/image29.jpg"/><Relationship Id="rId6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Relationship Id="rId4" Type="http://schemas.openxmlformats.org/officeDocument/2006/relationships/hyperlink" Target="http://www.independent.co.uk/news/science/hola-at-your-brain-first-braintobrain-interface-is-a-step-towards-digital-telepathy-9714486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9.jpg"/><Relationship Id="rId7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ctrTitle"/>
          </p:nvPr>
        </p:nvSpPr>
        <p:spPr>
          <a:xfrm>
            <a:off x="685800" y="200263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/>
              <a:t>Chapter 2</a:t>
            </a:r>
            <a:endParaRPr/>
          </a:p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1371600" y="323850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The Application Layer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228600" y="57150"/>
            <a:ext cx="6629400" cy="5488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/>
              <a:t>Internet evolution</a:t>
            </a:r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304800" y="4248150"/>
            <a:ext cx="8382000" cy="0"/>
          </a:xfrm>
          <a:prstGeom prst="straightConnector1">
            <a:avLst/>
          </a:prstGeom>
          <a:noFill/>
          <a:ln cap="flat" cmpd="sng" w="28575">
            <a:solidFill>
              <a:srgbClr val="061C6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56" name="Google Shape;56;p10"/>
          <p:cNvGrpSpPr/>
          <p:nvPr/>
        </p:nvGrpSpPr>
        <p:grpSpPr>
          <a:xfrm>
            <a:off x="304800" y="4171950"/>
            <a:ext cx="1095172" cy="597932"/>
            <a:chOff x="304800" y="4171950"/>
            <a:chExt cx="1095172" cy="597932"/>
          </a:xfrm>
        </p:grpSpPr>
        <p:cxnSp>
          <p:nvCxnSpPr>
            <p:cNvPr id="57" name="Google Shape;57;p10"/>
            <p:cNvCxnSpPr/>
            <p:nvPr/>
          </p:nvCxnSpPr>
          <p:spPr>
            <a:xfrm>
              <a:off x="653613" y="4171950"/>
              <a:ext cx="0" cy="152400"/>
            </a:xfrm>
            <a:prstGeom prst="straightConnector1">
              <a:avLst/>
            </a:prstGeom>
            <a:noFill/>
            <a:ln cap="flat" cmpd="sng" w="28575">
              <a:solidFill>
                <a:srgbClr val="061C6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8" name="Google Shape;58;p10"/>
            <p:cNvSpPr txBox="1"/>
            <p:nvPr/>
          </p:nvSpPr>
          <p:spPr>
            <a:xfrm>
              <a:off x="304800" y="4400550"/>
              <a:ext cx="10951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 1960</a:t>
              </a:r>
              <a:endParaRPr/>
            </a:p>
          </p:txBody>
        </p:sp>
      </p:grpSp>
      <p:pic>
        <p:nvPicPr>
          <p:cNvPr descr="http://4.bp.blogspot.com/-Ufv7u9IqlZc/TZfwOep-raI/AAAAAAAADyo/UO0jfSZjdzg/s1600/Telephone%2Bswitchboard%2Boperators%2Bin%2BWW%25252C%2B1957.jpg" id="59" name="Google Shape;5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217676"/>
            <a:ext cx="1828800" cy="1506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gearfuse.com/wp-content/uploads/2010/10/mobile-phone-1964.jpg" id="60" name="Google Shape;6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2822906"/>
            <a:ext cx="1828800" cy="1272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netstudent1.francistuttle.com/jt0008290/timeline2/images/leonardkleinrock-lg.jpg" id="61" name="Google Shape;6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19400" y="1217676"/>
            <a:ext cx="1828800" cy="235915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/>
          <p:nvPr/>
        </p:nvSpPr>
        <p:spPr>
          <a:xfrm>
            <a:off x="304800" y="670063"/>
            <a:ext cx="2300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Circuit switched nets</a:t>
            </a:r>
            <a:endParaRPr/>
          </a:p>
        </p:txBody>
      </p:sp>
      <p:grpSp>
        <p:nvGrpSpPr>
          <p:cNvPr id="63" name="Google Shape;63;p10"/>
          <p:cNvGrpSpPr/>
          <p:nvPr/>
        </p:nvGrpSpPr>
        <p:grpSpPr>
          <a:xfrm>
            <a:off x="2274173" y="4171950"/>
            <a:ext cx="697627" cy="597932"/>
            <a:chOff x="304800" y="4171950"/>
            <a:chExt cx="697627" cy="597932"/>
          </a:xfrm>
        </p:grpSpPr>
        <p:cxnSp>
          <p:nvCxnSpPr>
            <p:cNvPr id="64" name="Google Shape;64;p10"/>
            <p:cNvCxnSpPr/>
            <p:nvPr/>
          </p:nvCxnSpPr>
          <p:spPr>
            <a:xfrm>
              <a:off x="653613" y="4171950"/>
              <a:ext cx="0" cy="152400"/>
            </a:xfrm>
            <a:prstGeom prst="straightConnector1">
              <a:avLst/>
            </a:prstGeom>
            <a:noFill/>
            <a:ln cap="flat" cmpd="sng" w="28575">
              <a:solidFill>
                <a:srgbClr val="061C6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5" name="Google Shape;65;p10"/>
            <p:cNvSpPr txBox="1"/>
            <p:nvPr/>
          </p:nvSpPr>
          <p:spPr>
            <a:xfrm>
              <a:off x="304800" y="4400550"/>
              <a:ext cx="6976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1961</a:t>
              </a:r>
              <a:endParaRPr/>
            </a:p>
          </p:txBody>
        </p:sp>
      </p:grpSp>
      <p:sp>
        <p:nvSpPr>
          <p:cNvPr id="66" name="Google Shape;66;p10"/>
          <p:cNvSpPr txBox="1"/>
          <p:nvPr/>
        </p:nvSpPr>
        <p:spPr>
          <a:xfrm>
            <a:off x="2735885" y="670063"/>
            <a:ext cx="23519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Packet switched nets</a:t>
            </a:r>
            <a:endParaRPr/>
          </a:p>
        </p:txBody>
      </p:sp>
      <p:grpSp>
        <p:nvGrpSpPr>
          <p:cNvPr id="67" name="Google Shape;67;p10"/>
          <p:cNvGrpSpPr/>
          <p:nvPr/>
        </p:nvGrpSpPr>
        <p:grpSpPr>
          <a:xfrm>
            <a:off x="4899991" y="4171950"/>
            <a:ext cx="697627" cy="597932"/>
            <a:chOff x="304800" y="4171950"/>
            <a:chExt cx="697627" cy="597932"/>
          </a:xfrm>
        </p:grpSpPr>
        <p:cxnSp>
          <p:nvCxnSpPr>
            <p:cNvPr id="68" name="Google Shape;68;p10"/>
            <p:cNvCxnSpPr/>
            <p:nvPr/>
          </p:nvCxnSpPr>
          <p:spPr>
            <a:xfrm>
              <a:off x="653613" y="4171950"/>
              <a:ext cx="0" cy="152400"/>
            </a:xfrm>
            <a:prstGeom prst="straightConnector1">
              <a:avLst/>
            </a:prstGeom>
            <a:noFill/>
            <a:ln cap="flat" cmpd="sng" w="28575">
              <a:solidFill>
                <a:srgbClr val="061C6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9" name="Google Shape;69;p10"/>
            <p:cNvSpPr txBox="1"/>
            <p:nvPr/>
          </p:nvSpPr>
          <p:spPr>
            <a:xfrm>
              <a:off x="304800" y="4400550"/>
              <a:ext cx="6976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1972</a:t>
              </a:r>
              <a:endParaRPr/>
            </a:p>
          </p:txBody>
        </p:sp>
      </p:grpSp>
      <p:grpSp>
        <p:nvGrpSpPr>
          <p:cNvPr id="70" name="Google Shape;70;p10"/>
          <p:cNvGrpSpPr/>
          <p:nvPr/>
        </p:nvGrpSpPr>
        <p:grpSpPr>
          <a:xfrm>
            <a:off x="3393982" y="4171950"/>
            <a:ext cx="697627" cy="597932"/>
            <a:chOff x="304800" y="4171950"/>
            <a:chExt cx="697627" cy="597932"/>
          </a:xfrm>
        </p:grpSpPr>
        <p:cxnSp>
          <p:nvCxnSpPr>
            <p:cNvPr id="71" name="Google Shape;71;p10"/>
            <p:cNvCxnSpPr/>
            <p:nvPr/>
          </p:nvCxnSpPr>
          <p:spPr>
            <a:xfrm>
              <a:off x="653613" y="4171950"/>
              <a:ext cx="0" cy="152400"/>
            </a:xfrm>
            <a:prstGeom prst="straightConnector1">
              <a:avLst/>
            </a:prstGeom>
            <a:noFill/>
            <a:ln cap="flat" cmpd="sng" w="28575">
              <a:solidFill>
                <a:srgbClr val="061C6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2" name="Google Shape;72;p10"/>
            <p:cNvSpPr txBox="1"/>
            <p:nvPr/>
          </p:nvSpPr>
          <p:spPr>
            <a:xfrm>
              <a:off x="304800" y="4400550"/>
              <a:ext cx="6976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1969</a:t>
              </a:r>
              <a:endParaRPr/>
            </a:p>
          </p:txBody>
        </p:sp>
      </p:grpSp>
      <p:sp>
        <p:nvSpPr>
          <p:cNvPr id="73" name="Google Shape;73;p10"/>
          <p:cNvSpPr txBox="1"/>
          <p:nvPr/>
        </p:nvSpPr>
        <p:spPr>
          <a:xfrm>
            <a:off x="3033197" y="4615898"/>
            <a:ext cx="100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nodes</a:t>
            </a:r>
            <a:endParaRPr/>
          </a:p>
        </p:txBody>
      </p:sp>
      <p:sp>
        <p:nvSpPr>
          <p:cNvPr id="74" name="Google Shape;74;p10"/>
          <p:cNvSpPr txBox="1"/>
          <p:nvPr/>
        </p:nvSpPr>
        <p:spPr>
          <a:xfrm>
            <a:off x="4876800" y="4615898"/>
            <a:ext cx="113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nodes</a:t>
            </a:r>
            <a:endParaRPr/>
          </a:p>
        </p:txBody>
      </p:sp>
      <p:sp>
        <p:nvSpPr>
          <p:cNvPr id="75" name="Google Shape;75;p10"/>
          <p:cNvSpPr txBox="1"/>
          <p:nvPr/>
        </p:nvSpPr>
        <p:spPr>
          <a:xfrm>
            <a:off x="4648200" y="2657250"/>
            <a:ext cx="1304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ARPAnet 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runs NCP (RFC001</a:t>
            </a:r>
            <a:r>
              <a:rPr lang="en-US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First email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76" name="Google Shape;76;p10"/>
          <p:cNvGrpSpPr/>
          <p:nvPr/>
        </p:nvGrpSpPr>
        <p:grpSpPr>
          <a:xfrm>
            <a:off x="7866810" y="4171950"/>
            <a:ext cx="697627" cy="597932"/>
            <a:chOff x="304800" y="4171950"/>
            <a:chExt cx="697627" cy="597932"/>
          </a:xfrm>
        </p:grpSpPr>
        <p:cxnSp>
          <p:nvCxnSpPr>
            <p:cNvPr id="77" name="Google Shape;77;p10"/>
            <p:cNvCxnSpPr/>
            <p:nvPr/>
          </p:nvCxnSpPr>
          <p:spPr>
            <a:xfrm>
              <a:off x="653613" y="4171950"/>
              <a:ext cx="0" cy="152400"/>
            </a:xfrm>
            <a:prstGeom prst="straightConnector1">
              <a:avLst/>
            </a:prstGeom>
            <a:noFill/>
            <a:ln cap="flat" cmpd="sng" w="28575">
              <a:solidFill>
                <a:srgbClr val="061C6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8" name="Google Shape;78;p10"/>
            <p:cNvSpPr txBox="1"/>
            <p:nvPr/>
          </p:nvSpPr>
          <p:spPr>
            <a:xfrm>
              <a:off x="304800" y="4400550"/>
              <a:ext cx="6976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1980</a:t>
              </a:r>
              <a:endParaRPr/>
            </a:p>
          </p:txBody>
        </p:sp>
      </p:grpSp>
      <p:grpSp>
        <p:nvGrpSpPr>
          <p:cNvPr id="79" name="Google Shape;79;p10"/>
          <p:cNvGrpSpPr/>
          <p:nvPr/>
        </p:nvGrpSpPr>
        <p:grpSpPr>
          <a:xfrm>
            <a:off x="5842443" y="1073059"/>
            <a:ext cx="2033940" cy="1574866"/>
            <a:chOff x="5417997" y="1144645"/>
            <a:chExt cx="2203380" cy="1652535"/>
          </a:xfrm>
        </p:grpSpPr>
        <p:pic>
          <p:nvPicPr>
            <p:cNvPr descr="http://s7.computerhistory.org/is/image/CHM/500004897-03-01?$re-zoomed$" id="80" name="Google Shape;80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17997" y="1144645"/>
              <a:ext cx="2203380" cy="16525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Google Shape;81;p10"/>
            <p:cNvSpPr txBox="1"/>
            <p:nvPr/>
          </p:nvSpPr>
          <p:spPr>
            <a:xfrm>
              <a:off x="5773208" y="1256493"/>
              <a:ext cx="149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D9E01"/>
                  </a:solidFill>
                  <a:latin typeface="Arial"/>
                  <a:ea typeface="Arial"/>
                  <a:cs typeface="Arial"/>
                  <a:sym typeface="Arial"/>
                </a:rPr>
                <a:t>ALOHAnet</a:t>
              </a:r>
              <a:endParaRPr b="1" sz="1800">
                <a:solidFill>
                  <a:srgbClr val="ED9E0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10"/>
          <p:cNvSpPr txBox="1"/>
          <p:nvPr/>
        </p:nvSpPr>
        <p:spPr>
          <a:xfrm>
            <a:off x="5334000" y="670063"/>
            <a:ext cx="38908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Proprietary nets and internetworking</a:t>
            </a:r>
            <a:endParaRPr/>
          </a:p>
        </p:txBody>
      </p:sp>
      <p:pic>
        <p:nvPicPr>
          <p:cNvPr descr="http://www.digibarn.com/collections/diagrams/ethernet/ethernet.gif" id="83" name="Google Shape;83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19201" y="2757141"/>
            <a:ext cx="2080550" cy="110018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0"/>
          <p:cNvSpPr txBox="1"/>
          <p:nvPr/>
        </p:nvSpPr>
        <p:spPr>
          <a:xfrm>
            <a:off x="7162800" y="4629150"/>
            <a:ext cx="17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100 000 nodes</a:t>
            </a:r>
            <a:endParaRPr/>
          </a:p>
        </p:txBody>
      </p:sp>
      <p:sp>
        <p:nvSpPr>
          <p:cNvPr id="85" name="Google Shape;85;p10"/>
          <p:cNvSpPr txBox="1"/>
          <p:nvPr/>
        </p:nvSpPr>
        <p:spPr>
          <a:xfrm>
            <a:off x="7833149" y="2046189"/>
            <a:ext cx="133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Internetting</a:t>
            </a:r>
            <a:endParaRPr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network of networks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6" name="Google Shape;86;p10"/>
          <p:cNvSpPr txBox="1"/>
          <p:nvPr/>
        </p:nvSpPr>
        <p:spPr>
          <a:xfrm>
            <a:off x="2735875" y="3508025"/>
            <a:ext cx="163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8"/>
              </a:rPr>
              <a:t>Leonard Kleinrock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7" name="Google Shape;87;p10"/>
          <p:cNvSpPr txBox="1"/>
          <p:nvPr/>
        </p:nvSpPr>
        <p:spPr>
          <a:xfrm>
            <a:off x="-32335" y="2571750"/>
            <a:ext cx="2832000" cy="36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Inefficient with bursty traffic</a:t>
            </a:r>
            <a:endParaRPr sz="1300"/>
          </a:p>
        </p:txBody>
      </p:sp>
      <p:pic>
        <p:nvPicPr>
          <p:cNvPr id="88" name="Google Shape;88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98625" y="4883628"/>
            <a:ext cx="528659" cy="2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56515" y="4866526"/>
            <a:ext cx="1232258" cy="2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98925" y="4908509"/>
            <a:ext cx="528650" cy="23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23188" y="4662315"/>
            <a:ext cx="697625" cy="6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/>
          <p:nvPr>
            <p:ph type="title"/>
          </p:nvPr>
        </p:nvSpPr>
        <p:spPr>
          <a:xfrm>
            <a:off x="228600" y="57150"/>
            <a:ext cx="6629400" cy="5488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Internet evolution cont.</a:t>
            </a:r>
            <a:endParaRPr/>
          </a:p>
        </p:txBody>
      </p:sp>
      <p:cxnSp>
        <p:nvCxnSpPr>
          <p:cNvPr id="98" name="Google Shape;98;p11"/>
          <p:cNvCxnSpPr/>
          <p:nvPr/>
        </p:nvCxnSpPr>
        <p:spPr>
          <a:xfrm>
            <a:off x="304800" y="4400550"/>
            <a:ext cx="8382000" cy="0"/>
          </a:xfrm>
          <a:prstGeom prst="straightConnector1">
            <a:avLst/>
          </a:prstGeom>
          <a:noFill/>
          <a:ln cap="flat" cmpd="sng" w="28575">
            <a:solidFill>
              <a:srgbClr val="061C6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99" name="Google Shape;99;p11"/>
          <p:cNvGrpSpPr/>
          <p:nvPr/>
        </p:nvGrpSpPr>
        <p:grpSpPr>
          <a:xfrm>
            <a:off x="304800" y="4324350"/>
            <a:ext cx="697627" cy="597932"/>
            <a:chOff x="304800" y="4171950"/>
            <a:chExt cx="697627" cy="597932"/>
          </a:xfrm>
        </p:grpSpPr>
        <p:cxnSp>
          <p:nvCxnSpPr>
            <p:cNvPr id="100" name="Google Shape;100;p11"/>
            <p:cNvCxnSpPr/>
            <p:nvPr/>
          </p:nvCxnSpPr>
          <p:spPr>
            <a:xfrm>
              <a:off x="653613" y="4171950"/>
              <a:ext cx="0" cy="152400"/>
            </a:xfrm>
            <a:prstGeom prst="straightConnector1">
              <a:avLst/>
            </a:prstGeom>
            <a:noFill/>
            <a:ln cap="flat" cmpd="sng" w="28575">
              <a:solidFill>
                <a:srgbClr val="061C6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1" name="Google Shape;101;p11"/>
            <p:cNvSpPr txBox="1"/>
            <p:nvPr/>
          </p:nvSpPr>
          <p:spPr>
            <a:xfrm>
              <a:off x="304800" y="4400550"/>
              <a:ext cx="6976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1980</a:t>
              </a:r>
              <a:endParaRPr/>
            </a:p>
          </p:txBody>
        </p:sp>
      </p:grpSp>
      <p:grpSp>
        <p:nvGrpSpPr>
          <p:cNvPr id="102" name="Google Shape;102;p11"/>
          <p:cNvGrpSpPr/>
          <p:nvPr/>
        </p:nvGrpSpPr>
        <p:grpSpPr>
          <a:xfrm>
            <a:off x="3798173" y="4324350"/>
            <a:ext cx="697627" cy="597932"/>
            <a:chOff x="304800" y="4171950"/>
            <a:chExt cx="697627" cy="597932"/>
          </a:xfrm>
        </p:grpSpPr>
        <p:cxnSp>
          <p:nvCxnSpPr>
            <p:cNvPr id="103" name="Google Shape;103;p11"/>
            <p:cNvCxnSpPr/>
            <p:nvPr/>
          </p:nvCxnSpPr>
          <p:spPr>
            <a:xfrm>
              <a:off x="653613" y="4171950"/>
              <a:ext cx="0" cy="152400"/>
            </a:xfrm>
            <a:prstGeom prst="straightConnector1">
              <a:avLst/>
            </a:prstGeom>
            <a:noFill/>
            <a:ln cap="flat" cmpd="sng" w="28575">
              <a:solidFill>
                <a:srgbClr val="061C6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4" name="Google Shape;104;p11"/>
            <p:cNvSpPr txBox="1"/>
            <p:nvPr/>
          </p:nvSpPr>
          <p:spPr>
            <a:xfrm>
              <a:off x="304800" y="4400550"/>
              <a:ext cx="6976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1990</a:t>
              </a:r>
              <a:endParaRPr/>
            </a:p>
          </p:txBody>
        </p:sp>
      </p:grpSp>
      <p:sp>
        <p:nvSpPr>
          <p:cNvPr id="105" name="Google Shape;105;p11"/>
          <p:cNvSpPr txBox="1"/>
          <p:nvPr/>
        </p:nvSpPr>
        <p:spPr>
          <a:xfrm>
            <a:off x="304800" y="670063"/>
            <a:ext cx="26597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Proliferation of networks</a:t>
            </a:r>
            <a:endParaRPr/>
          </a:p>
        </p:txBody>
      </p:sp>
      <p:pic>
        <p:nvPicPr>
          <p:cNvPr descr="http://opalsoft.net/qos/meanbw-tcp-2flow-4000bytes.png" id="106" name="Google Shape;10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86" y="2581167"/>
            <a:ext cx="2283114" cy="17123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1"/>
          <p:cNvGrpSpPr/>
          <p:nvPr/>
        </p:nvGrpSpPr>
        <p:grpSpPr>
          <a:xfrm>
            <a:off x="2918310" y="1113672"/>
            <a:ext cx="2291220" cy="1457217"/>
            <a:chOff x="2103897" y="2164543"/>
            <a:chExt cx="2688306" cy="1709764"/>
          </a:xfrm>
        </p:grpSpPr>
        <p:pic>
          <p:nvPicPr>
            <p:cNvPr descr="http://m1.menly.fr/wp-content/uploads/2012/06/Minitel-fin-hommage.jpg" id="108" name="Google Shape;108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03897" y="2164543"/>
              <a:ext cx="2688306" cy="17097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11"/>
            <p:cNvSpPr txBox="1"/>
            <p:nvPr/>
          </p:nvSpPr>
          <p:spPr>
            <a:xfrm>
              <a:off x="2141668" y="2196476"/>
              <a:ext cx="1916928" cy="4333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Minitel - 1984</a:t>
              </a:r>
              <a:endParaRPr/>
            </a:p>
          </p:txBody>
        </p:sp>
      </p:grpSp>
      <p:grpSp>
        <p:nvGrpSpPr>
          <p:cNvPr id="110" name="Google Shape;110;p11"/>
          <p:cNvGrpSpPr/>
          <p:nvPr/>
        </p:nvGrpSpPr>
        <p:grpSpPr>
          <a:xfrm>
            <a:off x="437086" y="1152148"/>
            <a:ext cx="2301316" cy="1331734"/>
            <a:chOff x="437086" y="1152148"/>
            <a:chExt cx="2301316" cy="1331734"/>
          </a:xfrm>
        </p:grpSpPr>
        <p:sp>
          <p:nvSpPr>
            <p:cNvPr id="111" name="Google Shape;111;p11"/>
            <p:cNvSpPr txBox="1"/>
            <p:nvPr/>
          </p:nvSpPr>
          <p:spPr>
            <a:xfrm>
              <a:off x="437086" y="1152148"/>
              <a:ext cx="111652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ARPAnet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1"/>
            <p:cNvSpPr txBox="1"/>
            <p:nvPr/>
          </p:nvSpPr>
          <p:spPr>
            <a:xfrm>
              <a:off x="437086" y="1472949"/>
              <a:ext cx="10054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BITNET</a:t>
              </a:r>
              <a:endParaRPr/>
            </a:p>
          </p:txBody>
        </p:sp>
        <p:sp>
          <p:nvSpPr>
            <p:cNvPr id="113" name="Google Shape;113;p11"/>
            <p:cNvSpPr txBox="1"/>
            <p:nvPr/>
          </p:nvSpPr>
          <p:spPr>
            <a:xfrm>
              <a:off x="437086" y="1793750"/>
              <a:ext cx="9669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CSNET</a:t>
              </a:r>
              <a:endParaRPr/>
            </a:p>
          </p:txBody>
        </p:sp>
        <p:sp>
          <p:nvSpPr>
            <p:cNvPr id="114" name="Google Shape;114;p11"/>
            <p:cNvSpPr txBox="1"/>
            <p:nvPr/>
          </p:nvSpPr>
          <p:spPr>
            <a:xfrm>
              <a:off x="437086" y="2114550"/>
              <a:ext cx="11079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NSFNET</a:t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1545082" y="1152149"/>
              <a:ext cx="221855" cy="1267202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19050">
              <a:solidFill>
                <a:srgbClr val="061C6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1"/>
            <p:cNvSpPr txBox="1"/>
            <p:nvPr/>
          </p:nvSpPr>
          <p:spPr>
            <a:xfrm>
              <a:off x="1809943" y="1609084"/>
              <a:ext cx="9284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TCP/IP</a:t>
              </a:r>
              <a:endParaRPr/>
            </a:p>
          </p:txBody>
        </p:sp>
        <p:sp>
          <p:nvSpPr>
            <p:cNvPr id="117" name="Google Shape;117;p11"/>
            <p:cNvSpPr txBox="1"/>
            <p:nvPr/>
          </p:nvSpPr>
          <p:spPr>
            <a:xfrm>
              <a:off x="1809943" y="2050019"/>
              <a:ext cx="6719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DNS</a:t>
              </a:r>
              <a:endParaRPr/>
            </a:p>
          </p:txBody>
        </p:sp>
      </p:grpSp>
      <p:pic>
        <p:nvPicPr>
          <p:cNvPr id="118" name="Google Shape;11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0" y="3146084"/>
            <a:ext cx="1943879" cy="102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ache.gizmodo.com/assets/images/4/2008/02/Netscape_Navigator_2.JPG" id="119" name="Google Shape;11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69776" y="1517501"/>
            <a:ext cx="1474225" cy="18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1"/>
          <p:cNvSpPr txBox="1"/>
          <p:nvPr/>
        </p:nvSpPr>
        <p:spPr>
          <a:xfrm>
            <a:off x="5584210" y="670063"/>
            <a:ext cx="24929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Internet Explosion</a:t>
            </a:r>
            <a:endParaRPr/>
          </a:p>
        </p:txBody>
      </p:sp>
      <p:sp>
        <p:nvSpPr>
          <p:cNvPr id="121" name="Google Shape;121;p11"/>
          <p:cNvSpPr txBox="1"/>
          <p:nvPr/>
        </p:nvSpPr>
        <p:spPr>
          <a:xfrm>
            <a:off x="5715000" y="3357217"/>
            <a:ext cx="25401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Hypertext and the Web</a:t>
            </a:r>
            <a:endParaRPr/>
          </a:p>
        </p:txBody>
      </p:sp>
      <p:sp>
        <p:nvSpPr>
          <p:cNvPr id="122" name="Google Shape;122;p11"/>
          <p:cNvSpPr txBox="1"/>
          <p:nvPr/>
        </p:nvSpPr>
        <p:spPr>
          <a:xfrm>
            <a:off x="5714999" y="3790950"/>
            <a:ext cx="26212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E-mail, IM, peer-to-peer</a:t>
            </a:r>
            <a:endParaRPr/>
          </a:p>
        </p:txBody>
      </p:sp>
      <p:sp>
        <p:nvSpPr>
          <p:cNvPr id="123" name="Google Shape;123;p11"/>
          <p:cNvSpPr txBox="1"/>
          <p:nvPr/>
        </p:nvSpPr>
        <p:spPr>
          <a:xfrm>
            <a:off x="920551" y="2827755"/>
            <a:ext cx="15103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Jan 1</a:t>
            </a:r>
            <a:r>
              <a:rPr baseline="3000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1983</a:t>
            </a:r>
            <a:endParaRPr/>
          </a:p>
        </p:txBody>
      </p:sp>
      <p:sp>
        <p:nvSpPr>
          <p:cNvPr id="124" name="Google Shape;124;p11"/>
          <p:cNvSpPr txBox="1"/>
          <p:nvPr/>
        </p:nvSpPr>
        <p:spPr>
          <a:xfrm>
            <a:off x="2875133" y="2743951"/>
            <a:ext cx="23775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Internet - 1991</a:t>
            </a:r>
            <a:endParaRPr/>
          </a:p>
        </p:txBody>
      </p:sp>
      <p:pic>
        <p:nvPicPr>
          <p:cNvPr id="125" name="Google Shape;125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9200" y="1103450"/>
            <a:ext cx="1999199" cy="13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5629200" y="2435175"/>
            <a:ext cx="1474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8"/>
              </a:rPr>
              <a:t>Tim Berners-Lee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27" name="Google Shape;127;p11" title="546450__wtermini__the-sound-of-dial-up-internet.mp3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35175" y="36478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"/>
          <p:cNvSpPr txBox="1"/>
          <p:nvPr>
            <p:ph type="title"/>
          </p:nvPr>
        </p:nvSpPr>
        <p:spPr>
          <a:xfrm>
            <a:off x="228600" y="57150"/>
            <a:ext cx="6629400" cy="5488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Internet evolution cont.</a:t>
            </a:r>
            <a:endParaRPr/>
          </a:p>
        </p:txBody>
      </p:sp>
      <p:cxnSp>
        <p:nvCxnSpPr>
          <p:cNvPr id="133" name="Google Shape;133;p12"/>
          <p:cNvCxnSpPr/>
          <p:nvPr/>
        </p:nvCxnSpPr>
        <p:spPr>
          <a:xfrm>
            <a:off x="1546211" y="3638550"/>
            <a:ext cx="7292989" cy="0"/>
          </a:xfrm>
          <a:prstGeom prst="straightConnector1">
            <a:avLst/>
          </a:prstGeom>
          <a:noFill/>
          <a:ln cap="flat" cmpd="sng" w="38100">
            <a:solidFill>
              <a:srgbClr val="061C6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4" name="Google Shape;134;p12"/>
          <p:cNvSpPr txBox="1"/>
          <p:nvPr/>
        </p:nvSpPr>
        <p:spPr>
          <a:xfrm>
            <a:off x="1620700" y="3848514"/>
            <a:ext cx="8601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1980’s</a:t>
            </a:r>
            <a:endParaRPr/>
          </a:p>
        </p:txBody>
      </p:sp>
      <p:sp>
        <p:nvSpPr>
          <p:cNvPr id="135" name="Google Shape;135;p12"/>
          <p:cNvSpPr txBox="1"/>
          <p:nvPr/>
        </p:nvSpPr>
        <p:spPr>
          <a:xfrm>
            <a:off x="5540389" y="384851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</a:t>
            </a:r>
            <a:endParaRPr/>
          </a:p>
        </p:txBody>
      </p:sp>
      <p:sp>
        <p:nvSpPr>
          <p:cNvPr id="136" name="Google Shape;136;p12"/>
          <p:cNvSpPr txBox="1"/>
          <p:nvPr/>
        </p:nvSpPr>
        <p:spPr>
          <a:xfrm>
            <a:off x="3429000" y="3848514"/>
            <a:ext cx="8601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1990’s</a:t>
            </a:r>
            <a:endParaRPr/>
          </a:p>
        </p:txBody>
      </p:sp>
      <p:pic>
        <p:nvPicPr>
          <p:cNvPr id="137" name="Google Shape;13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0684" y="2637589"/>
            <a:ext cx="751153" cy="75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9342" y="1021423"/>
            <a:ext cx="1213984" cy="1213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5364" y="2737743"/>
            <a:ext cx="550845" cy="55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71734" y="2700776"/>
            <a:ext cx="670383" cy="624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24200" y="2627574"/>
            <a:ext cx="727784" cy="771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57800" y="2702122"/>
            <a:ext cx="622086" cy="622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17611" y="895240"/>
            <a:ext cx="1466350" cy="14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07121" y="1007628"/>
            <a:ext cx="752468" cy="12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71095" y="1356109"/>
            <a:ext cx="1224905" cy="54461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2"/>
          <p:cNvSpPr txBox="1"/>
          <p:nvPr/>
        </p:nvSpPr>
        <p:spPr>
          <a:xfrm>
            <a:off x="76200" y="3847699"/>
            <a:ext cx="14584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period:</a:t>
            </a:r>
            <a:endParaRPr/>
          </a:p>
        </p:txBody>
      </p:sp>
      <p:sp>
        <p:nvSpPr>
          <p:cNvPr id="147" name="Google Shape;147;p12"/>
          <p:cNvSpPr txBox="1"/>
          <p:nvPr/>
        </p:nvSpPr>
        <p:spPr>
          <a:xfrm>
            <a:off x="76200" y="2828499"/>
            <a:ext cx="10951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Network:</a:t>
            </a:r>
            <a:endParaRPr/>
          </a:p>
        </p:txBody>
      </p:sp>
      <p:sp>
        <p:nvSpPr>
          <p:cNvPr id="148" name="Google Shape;148;p12"/>
          <p:cNvSpPr txBox="1"/>
          <p:nvPr/>
        </p:nvSpPr>
        <p:spPr>
          <a:xfrm>
            <a:off x="76200" y="1443749"/>
            <a:ext cx="10695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Devices:</a:t>
            </a:r>
            <a:endParaRPr/>
          </a:p>
        </p:txBody>
      </p:sp>
      <p:sp>
        <p:nvSpPr>
          <p:cNvPr id="149" name="Google Shape;149;p12"/>
          <p:cNvSpPr txBox="1"/>
          <p:nvPr/>
        </p:nvSpPr>
        <p:spPr>
          <a:xfrm>
            <a:off x="7391400" y="3848514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Near future</a:t>
            </a:r>
            <a:endParaRPr/>
          </a:p>
        </p:txBody>
      </p:sp>
      <p:pic>
        <p:nvPicPr>
          <p:cNvPr descr="http://dvice.com/pics/yuki-taro-autonomous-snowplow-robot%5B1%5D.jpg" id="150" name="Google Shape;150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29479" y="1207776"/>
            <a:ext cx="1562121" cy="997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989492" y="1200150"/>
            <a:ext cx="630508" cy="1017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"/>
          <p:cNvSpPr txBox="1"/>
          <p:nvPr>
            <p:ph type="title"/>
          </p:nvPr>
        </p:nvSpPr>
        <p:spPr>
          <a:xfrm>
            <a:off x="228600" y="57150"/>
            <a:ext cx="6629400" cy="5488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Internet evolution cont.</a:t>
            </a:r>
            <a:endParaRPr/>
          </a:p>
        </p:txBody>
      </p:sp>
      <p:sp>
        <p:nvSpPr>
          <p:cNvPr id="158" name="Google Shape;158;p13"/>
          <p:cNvSpPr txBox="1"/>
          <p:nvPr>
            <p:ph idx="1" type="body"/>
          </p:nvPr>
        </p:nvSpPr>
        <p:spPr>
          <a:xfrm>
            <a:off x="342900" y="606025"/>
            <a:ext cx="8458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rtl="0" algn="l">
              <a:spcBef>
                <a:spcPts val="48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What types of applications have revolutionized Internet functionality?</a:t>
            </a:r>
            <a:endParaRPr sz="2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000"/>
          </a:p>
        </p:txBody>
      </p:sp>
      <p:pic>
        <p:nvPicPr>
          <p:cNvPr descr="http://upload.wikimedia.org/wikipedia/commons/thumb/7/70/Apple-II.jpg/250px-Apple-II.jpg" id="159" name="Google Shape;1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825" y="1567124"/>
            <a:ext cx="1967975" cy="262134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3"/>
          <p:cNvSpPr txBox="1"/>
          <p:nvPr/>
        </p:nvSpPr>
        <p:spPr>
          <a:xfrm>
            <a:off x="609600" y="1352550"/>
            <a:ext cx="111581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1980’s</a:t>
            </a:r>
            <a:endParaRPr/>
          </a:p>
        </p:txBody>
      </p:sp>
      <p:grpSp>
        <p:nvGrpSpPr>
          <p:cNvPr id="161" name="Google Shape;161;p13"/>
          <p:cNvGrpSpPr/>
          <p:nvPr/>
        </p:nvGrpSpPr>
        <p:grpSpPr>
          <a:xfrm>
            <a:off x="2127835" y="1352550"/>
            <a:ext cx="2932699" cy="2828776"/>
            <a:chOff x="2127835" y="1352550"/>
            <a:chExt cx="2932699" cy="2828776"/>
          </a:xfrm>
        </p:grpSpPr>
        <p:pic>
          <p:nvPicPr>
            <p:cNvPr descr="http://therealbenhopper.com/blog/wp-content/uploads/2011/10/Macintosh_classic.jpg" id="162" name="Google Shape;162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27835" y="1673868"/>
              <a:ext cx="2932699" cy="2507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13"/>
            <p:cNvSpPr txBox="1"/>
            <p:nvPr/>
          </p:nvSpPr>
          <p:spPr>
            <a:xfrm>
              <a:off x="3075182" y="1352550"/>
              <a:ext cx="111581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 u="sng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1990’s</a:t>
              </a:r>
              <a:endParaRPr/>
            </a:p>
          </p:txBody>
        </p:sp>
      </p:grpSp>
      <p:grpSp>
        <p:nvGrpSpPr>
          <p:cNvPr id="164" name="Google Shape;164;p13"/>
          <p:cNvGrpSpPr/>
          <p:nvPr/>
        </p:nvGrpSpPr>
        <p:grpSpPr>
          <a:xfrm>
            <a:off x="7086600" y="1352550"/>
            <a:ext cx="1417508" cy="2925096"/>
            <a:chOff x="7086600" y="1352550"/>
            <a:chExt cx="1417508" cy="2925096"/>
          </a:xfrm>
        </p:grpSpPr>
        <p:pic>
          <p:nvPicPr>
            <p:cNvPr descr="http://images.macworld.com/images/news/graphics/133988-iphone3g.jpg" id="165" name="Google Shape;165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86600" y="1703364"/>
              <a:ext cx="1417508" cy="2574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13"/>
            <p:cNvSpPr txBox="1"/>
            <p:nvPr/>
          </p:nvSpPr>
          <p:spPr>
            <a:xfrm>
              <a:off x="7391400" y="1352550"/>
              <a:ext cx="93647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 u="sng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NOW</a:t>
              </a:r>
              <a:endParaRPr/>
            </a:p>
          </p:txBody>
        </p:sp>
      </p:grpSp>
      <p:sp>
        <p:nvSpPr>
          <p:cNvPr id="167" name="Google Shape;167;p13"/>
          <p:cNvSpPr/>
          <p:nvPr/>
        </p:nvSpPr>
        <p:spPr>
          <a:xfrm>
            <a:off x="152400" y="4058785"/>
            <a:ext cx="2286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E-mail, newsgroups, remote access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8" name="Google Shape;168;p13"/>
          <p:cNvSpPr/>
          <p:nvPr/>
        </p:nvSpPr>
        <p:spPr>
          <a:xfrm>
            <a:off x="1968505" y="4058785"/>
            <a:ext cx="25272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Web, e-commerce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" name="Google Shape;169;p13"/>
          <p:cNvSpPr/>
          <p:nvPr/>
        </p:nvSpPr>
        <p:spPr>
          <a:xfrm>
            <a:off x="6477000" y="4058785"/>
            <a:ext cx="3352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Mobile data, social </a:t>
            </a:r>
            <a:br>
              <a:rPr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nets and location </a:t>
            </a:r>
            <a:br>
              <a:rPr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services, other?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0" name="Google Shape;170;p13"/>
          <p:cNvSpPr txBox="1"/>
          <p:nvPr/>
        </p:nvSpPr>
        <p:spPr>
          <a:xfrm>
            <a:off x="5233291" y="1352550"/>
            <a:ext cx="111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2000’s</a:t>
            </a:r>
            <a:endParaRPr/>
          </a:p>
        </p:txBody>
      </p:sp>
      <p:sp>
        <p:nvSpPr>
          <p:cNvPr id="171" name="Google Shape;171;p13"/>
          <p:cNvSpPr/>
          <p:nvPr/>
        </p:nvSpPr>
        <p:spPr>
          <a:xfrm>
            <a:off x="4267200" y="4058785"/>
            <a:ext cx="304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Peer-to-peer (P2P), </a:t>
            </a:r>
            <a:br>
              <a:rPr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voice-over-IP (VoIP), </a:t>
            </a:r>
            <a:br>
              <a:rPr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YouTube, Netflix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72" name="Google Shape;17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8675" y="1945900"/>
            <a:ext cx="230505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"/>
          <p:cNvSpPr txBox="1"/>
          <p:nvPr>
            <p:ph type="title"/>
          </p:nvPr>
        </p:nvSpPr>
        <p:spPr>
          <a:xfrm>
            <a:off x="228600" y="57150"/>
            <a:ext cx="6629400" cy="5488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/>
              <a:t>Modern Internet</a:t>
            </a:r>
            <a:endParaRPr/>
          </a:p>
        </p:txBody>
      </p:sp>
      <p:sp>
        <p:nvSpPr>
          <p:cNvPr id="178" name="Google Shape;178;p14"/>
          <p:cNvSpPr txBox="1"/>
          <p:nvPr>
            <p:ph idx="1" type="body"/>
          </p:nvPr>
        </p:nvSpPr>
        <p:spPr>
          <a:xfrm>
            <a:off x="304800" y="819150"/>
            <a:ext cx="84582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rtl="0" algn="l">
              <a:spcBef>
                <a:spcPts val="48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What technologies or developments to do see changing the Internet today?</a:t>
            </a:r>
            <a:endParaRPr sz="2200"/>
          </a:p>
          <a:p>
            <a:pPr indent="-273050" lvl="1" marL="742950" rtl="0" algn="l">
              <a:spcBef>
                <a:spcPts val="44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Fiber to home</a:t>
            </a:r>
            <a:endParaRPr sz="2000"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U</a:t>
            </a:r>
            <a:r>
              <a:rPr lang="en-US" sz="2000"/>
              <a:t>nlimited </a:t>
            </a:r>
            <a:r>
              <a:rPr lang="en-US" sz="2000"/>
              <a:t>bandwidth?</a:t>
            </a:r>
            <a:endParaRPr sz="2000"/>
          </a:p>
          <a:p>
            <a:pPr indent="-273050" lvl="1" marL="742950" rtl="0" algn="l">
              <a:spcBef>
                <a:spcPts val="44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5</a:t>
            </a:r>
            <a:r>
              <a:rPr lang="en-US" sz="2000"/>
              <a:t>G - ultra</a:t>
            </a:r>
            <a:r>
              <a:rPr lang="en-US" sz="2000"/>
              <a:t>-low latency</a:t>
            </a:r>
            <a:endParaRPr sz="2000"/>
          </a:p>
          <a:p>
            <a:pPr indent="-273050" lvl="1" marL="742950" rtl="0" algn="l">
              <a:spcBef>
                <a:spcPts val="44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Autonomous devices</a:t>
            </a:r>
            <a:endParaRPr sz="2000"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</a:t>
            </a:r>
            <a:r>
              <a:rPr lang="en-US" sz="2000"/>
              <a:t>o much traffic!</a:t>
            </a:r>
            <a:endParaRPr sz="2000"/>
          </a:p>
          <a:p>
            <a:pPr indent="-273050" lvl="1" marL="742950" rtl="0" algn="l">
              <a:spcBef>
                <a:spcPts val="44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Brain to brain communication</a:t>
            </a:r>
            <a:endParaRPr sz="2000"/>
          </a:p>
        </p:txBody>
      </p:sp>
      <p:pic>
        <p:nvPicPr>
          <p:cNvPr id="179" name="Google Shape;17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1657350"/>
            <a:ext cx="3619905" cy="270269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80" name="Google Shape;180;p14"/>
          <p:cNvSpPr/>
          <p:nvPr/>
        </p:nvSpPr>
        <p:spPr>
          <a:xfrm>
            <a:off x="3962400" y="4440019"/>
            <a:ext cx="51816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http://www.independent.co.uk/news/science/hola-at-your-brain-first-braintobrain-interface-is-a-step-towards-digital-telepathy-9714486.html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3373" y="981105"/>
            <a:ext cx="1806517" cy="144232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5"/>
          <p:cNvSpPr txBox="1"/>
          <p:nvPr>
            <p:ph type="title"/>
          </p:nvPr>
        </p:nvSpPr>
        <p:spPr>
          <a:xfrm>
            <a:off x="228600" y="57150"/>
            <a:ext cx="6934200" cy="5488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/>
              <a:t>Network application architectures</a:t>
            </a:r>
            <a:endParaRPr/>
          </a:p>
        </p:txBody>
      </p:sp>
      <p:pic>
        <p:nvPicPr>
          <p:cNvPr id="188" name="Google Shape;18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4690" y="1037644"/>
            <a:ext cx="1541319" cy="1359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2098" y="1012155"/>
            <a:ext cx="1442297" cy="141045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5"/>
          <p:cNvSpPr txBox="1"/>
          <p:nvPr/>
        </p:nvSpPr>
        <p:spPr>
          <a:xfrm>
            <a:off x="907212" y="622370"/>
            <a:ext cx="15311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Client-Server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1" name="Google Shape;191;p15"/>
          <p:cNvSpPr txBox="1"/>
          <p:nvPr/>
        </p:nvSpPr>
        <p:spPr>
          <a:xfrm>
            <a:off x="4062269" y="622370"/>
            <a:ext cx="9669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Hybrids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2" name="Google Shape;192;p15"/>
          <p:cNvSpPr txBox="1"/>
          <p:nvPr/>
        </p:nvSpPr>
        <p:spPr>
          <a:xfrm>
            <a:off x="7086600" y="622370"/>
            <a:ext cx="15055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Peer-to-Peer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93" name="Google Shape;193;p15"/>
          <p:cNvGrpSpPr/>
          <p:nvPr/>
        </p:nvGrpSpPr>
        <p:grpSpPr>
          <a:xfrm>
            <a:off x="609600" y="2301289"/>
            <a:ext cx="7696200" cy="742991"/>
            <a:chOff x="609600" y="1908621"/>
            <a:chExt cx="7696200" cy="742991"/>
          </a:xfrm>
        </p:grpSpPr>
        <p:cxnSp>
          <p:nvCxnSpPr>
            <p:cNvPr id="194" name="Google Shape;194;p15"/>
            <p:cNvCxnSpPr/>
            <p:nvPr/>
          </p:nvCxnSpPr>
          <p:spPr>
            <a:xfrm>
              <a:off x="609600" y="2137221"/>
              <a:ext cx="7696200" cy="0"/>
            </a:xfrm>
            <a:prstGeom prst="straightConnector1">
              <a:avLst/>
            </a:prstGeom>
            <a:noFill/>
            <a:ln cap="flat" cmpd="sng" w="38100">
              <a:solidFill>
                <a:srgbClr val="061C6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95" name="Google Shape;195;p15"/>
            <p:cNvSpPr txBox="1"/>
            <p:nvPr/>
          </p:nvSpPr>
          <p:spPr>
            <a:xfrm>
              <a:off x="3429214" y="1908621"/>
              <a:ext cx="2056973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System Scalability</a:t>
              </a:r>
              <a:endParaRPr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196" name="Google Shape;196;p15"/>
            <p:cNvCxnSpPr/>
            <p:nvPr/>
          </p:nvCxnSpPr>
          <p:spPr>
            <a:xfrm>
              <a:off x="609600" y="2495550"/>
              <a:ext cx="7696200" cy="0"/>
            </a:xfrm>
            <a:prstGeom prst="straightConnector1">
              <a:avLst/>
            </a:prstGeom>
            <a:noFill/>
            <a:ln cap="flat" cmpd="sng" w="38100">
              <a:solidFill>
                <a:srgbClr val="061C6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97" name="Google Shape;197;p15"/>
            <p:cNvSpPr txBox="1"/>
            <p:nvPr/>
          </p:nvSpPr>
          <p:spPr>
            <a:xfrm>
              <a:off x="3377839" y="2282313"/>
              <a:ext cx="2159700" cy="36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System Complexity</a:t>
              </a:r>
              <a:endParaRPr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198" name="Google Shape;198;p15"/>
          <p:cNvSpPr txBox="1"/>
          <p:nvPr/>
        </p:nvSpPr>
        <p:spPr>
          <a:xfrm>
            <a:off x="685800" y="3105150"/>
            <a:ext cx="145014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Roboto Light"/>
                <a:ea typeface="Roboto Light"/>
                <a:cs typeface="Roboto Light"/>
                <a:sym typeface="Roboto Light"/>
              </a:rPr>
              <a:t>+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Control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Roboto Light"/>
                <a:ea typeface="Roboto Light"/>
                <a:cs typeface="Roboto Light"/>
                <a:sym typeface="Roboto Light"/>
              </a:rPr>
              <a:t>–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Scalability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Roboto Light"/>
                <a:ea typeface="Roboto Light"/>
                <a:cs typeface="Roboto Light"/>
                <a:sym typeface="Roboto Light"/>
              </a:rPr>
              <a:t>–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Availability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9" name="Google Shape;199;p15"/>
          <p:cNvSpPr txBox="1"/>
          <p:nvPr/>
        </p:nvSpPr>
        <p:spPr>
          <a:xfrm>
            <a:off x="3900525" y="3105150"/>
            <a:ext cx="228780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Roboto Light"/>
                <a:ea typeface="Roboto Light"/>
                <a:cs typeface="Roboto Light"/>
                <a:sym typeface="Roboto Light"/>
              </a:rPr>
              <a:t>+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Control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Roboto Light"/>
                <a:ea typeface="Roboto Light"/>
                <a:cs typeface="Roboto Light"/>
                <a:sym typeface="Roboto Light"/>
              </a:rPr>
              <a:t>+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Scalability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Roboto Light"/>
                <a:ea typeface="Roboto Light"/>
                <a:cs typeface="Roboto Light"/>
                <a:sym typeface="Roboto Light"/>
              </a:rPr>
              <a:t>–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Cost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0" name="Google Shape;200;p15"/>
          <p:cNvSpPr txBox="1"/>
          <p:nvPr/>
        </p:nvSpPr>
        <p:spPr>
          <a:xfrm>
            <a:off x="7168037" y="3105150"/>
            <a:ext cx="197586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Roboto Light"/>
                <a:ea typeface="Roboto Light"/>
                <a:cs typeface="Roboto Light"/>
                <a:sym typeface="Roboto Light"/>
              </a:rPr>
              <a:t>+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Scalability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Roboto Light"/>
                <a:ea typeface="Roboto Light"/>
                <a:cs typeface="Roboto Light"/>
                <a:sym typeface="Roboto Light"/>
              </a:rPr>
              <a:t>+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Cost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Roboto Light"/>
                <a:ea typeface="Roboto Light"/>
                <a:cs typeface="Roboto Light"/>
                <a:sym typeface="Roboto Light"/>
              </a:rPr>
              <a:t>+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Availability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Roboto Light"/>
                <a:ea typeface="Roboto Light"/>
                <a:cs typeface="Roboto Light"/>
                <a:sym typeface="Roboto Light"/>
              </a:rPr>
              <a:t>–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Control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Roboto Light"/>
                <a:ea typeface="Roboto Light"/>
                <a:cs typeface="Roboto Light"/>
                <a:sym typeface="Roboto Light"/>
              </a:rPr>
              <a:t>–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ISP friendliness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Roboto Light"/>
                <a:ea typeface="Roboto Light"/>
                <a:cs typeface="Roboto Light"/>
                <a:sym typeface="Roboto Light"/>
              </a:rPr>
              <a:t>– </a:t>
            </a: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descr="https://encrypted-tbn3.google.com/images?q=tbn:ANd9GcRjMPOMYn1sDYDlk2TQrjnCdfxwJz4ztJx-4Wd_gTvi1G--VC75Bg" id="201" name="Google Shape;20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95800" y="968216"/>
            <a:ext cx="2381840" cy="6129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encrypted-tbn2.google.com/images?q=tbn:ANd9GcQ7avH-dS2jsyfCAVymicX3ifytwsuxg04rqhiF4LKuJjM_WzpCKg" id="202" name="Google Shape;202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12105" y="1482630"/>
            <a:ext cx="1817295" cy="801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>
            <p:ph type="title"/>
          </p:nvPr>
        </p:nvSpPr>
        <p:spPr>
          <a:xfrm>
            <a:off x="228600" y="57150"/>
            <a:ext cx="6629400" cy="5488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/>
              <a:t>Application requirements</a:t>
            </a:r>
            <a:endParaRPr/>
          </a:p>
        </p:txBody>
      </p:sp>
      <p:sp>
        <p:nvSpPr>
          <p:cNvPr id="209" name="Google Shape;209;p16"/>
          <p:cNvSpPr txBox="1"/>
          <p:nvPr/>
        </p:nvSpPr>
        <p:spPr>
          <a:xfrm>
            <a:off x="424775" y="742950"/>
            <a:ext cx="82944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What types of services do different applications need from the network?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200925" y="2304990"/>
            <a:ext cx="2565126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file transfer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e-mail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Web browsing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real-time audio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stored video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interactive games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text messaging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11" name="Google Shape;211;p16"/>
          <p:cNvGrpSpPr/>
          <p:nvPr/>
        </p:nvGrpSpPr>
        <p:grpSpPr>
          <a:xfrm>
            <a:off x="2839140" y="2306181"/>
            <a:ext cx="5880085" cy="2246769"/>
            <a:chOff x="2839140" y="2067460"/>
            <a:chExt cx="5880085" cy="2246769"/>
          </a:xfrm>
        </p:grpSpPr>
        <p:sp>
          <p:nvSpPr>
            <p:cNvPr id="212" name="Google Shape;212;p16"/>
            <p:cNvSpPr txBox="1"/>
            <p:nvPr/>
          </p:nvSpPr>
          <p:spPr>
            <a:xfrm>
              <a:off x="2839140" y="2067460"/>
              <a:ext cx="1580882" cy="22467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no loss</a:t>
              </a:r>
              <a:endParaRPr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no loss</a:t>
              </a:r>
              <a:endParaRPr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loss-tolerant</a:t>
              </a:r>
              <a:endParaRPr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loss-tolerant</a:t>
              </a:r>
              <a:endParaRPr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loss-tolerant</a:t>
              </a:r>
              <a:endParaRPr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no loss</a:t>
              </a:r>
              <a:endPara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13" name="Google Shape;213;p16"/>
            <p:cNvSpPr txBox="1"/>
            <p:nvPr/>
          </p:nvSpPr>
          <p:spPr>
            <a:xfrm>
              <a:off x="4991790" y="2067460"/>
              <a:ext cx="1625766" cy="22467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elastic</a:t>
              </a:r>
              <a:endParaRPr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elastic</a:t>
              </a:r>
              <a:endParaRPr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inelastic</a:t>
              </a:r>
              <a:endParaRPr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elastic</a:t>
              </a:r>
              <a:r>
                <a:rPr lang="en-US" sz="20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endParaRPr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inelastic</a:t>
              </a:r>
              <a:endParaRPr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elastic</a:t>
              </a:r>
              <a:endParaRPr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14" name="Google Shape;214;p16"/>
            <p:cNvSpPr txBox="1"/>
            <p:nvPr/>
          </p:nvSpPr>
          <p:spPr>
            <a:xfrm>
              <a:off x="6880914" y="2067460"/>
              <a:ext cx="1838311" cy="22467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no</a:t>
              </a:r>
              <a:endParaRPr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no</a:t>
              </a:r>
              <a:r>
                <a:rPr lang="en-US" sz="20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→ yes</a:t>
              </a:r>
              <a:endParaRPr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yes</a:t>
              </a:r>
              <a:endParaRPr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no</a:t>
              </a:r>
              <a:endParaRPr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yes</a:t>
              </a:r>
              <a:endParaRPr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no</a:t>
              </a:r>
              <a:endParaRPr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215" name="Google Shape;215;p16"/>
          <p:cNvSpPr txBox="1"/>
          <p:nvPr/>
        </p:nvSpPr>
        <p:spPr>
          <a:xfrm>
            <a:off x="2514600" y="1781891"/>
            <a:ext cx="23519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 loss/loss-tolerant?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200925" y="1381781"/>
            <a:ext cx="158088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Application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16"/>
          <p:cNvSpPr/>
          <p:nvPr/>
        </p:nvSpPr>
        <p:spPr>
          <a:xfrm>
            <a:off x="2807295" y="1381781"/>
            <a:ext cx="132440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loss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16"/>
          <p:cNvSpPr/>
          <p:nvPr/>
        </p:nvSpPr>
        <p:spPr>
          <a:xfrm>
            <a:off x="4991789" y="1381781"/>
            <a:ext cx="162576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Throughput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16"/>
          <p:cNvSpPr/>
          <p:nvPr/>
        </p:nvSpPr>
        <p:spPr>
          <a:xfrm>
            <a:off x="6880914" y="1381781"/>
            <a:ext cx="19449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Time sensitive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16"/>
          <p:cNvSpPr/>
          <p:nvPr/>
        </p:nvSpPr>
        <p:spPr>
          <a:xfrm>
            <a:off x="5005550" y="1781900"/>
            <a:ext cx="179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elastic/inelastic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1" name="Google Shape;221;p16"/>
          <p:cNvSpPr/>
          <p:nvPr/>
        </p:nvSpPr>
        <p:spPr>
          <a:xfrm>
            <a:off x="6880931" y="1781900"/>
            <a:ext cx="132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yes/no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" name="Google Shape;222;p16"/>
          <p:cNvSpPr/>
          <p:nvPr/>
        </p:nvSpPr>
        <p:spPr>
          <a:xfrm>
            <a:off x="2839140" y="2306181"/>
            <a:ext cx="99738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 loss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" name="Google Shape;223;p16"/>
          <p:cNvSpPr/>
          <p:nvPr/>
        </p:nvSpPr>
        <p:spPr>
          <a:xfrm>
            <a:off x="4991790" y="2306181"/>
            <a:ext cx="9124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elastic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" name="Google Shape;224;p16"/>
          <p:cNvSpPr/>
          <p:nvPr/>
        </p:nvSpPr>
        <p:spPr>
          <a:xfrm>
            <a:off x="6880914" y="2306181"/>
            <a:ext cx="470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SU_theme">
  <a:themeElements>
    <a:clrScheme name="MSU">
      <a:dk1>
        <a:srgbClr val="262626"/>
      </a:dk1>
      <a:lt1>
        <a:srgbClr val="FFFFFF"/>
      </a:lt1>
      <a:dk2>
        <a:srgbClr val="3B3B3B"/>
      </a:dk2>
      <a:lt2>
        <a:srgbClr val="F2F2F2"/>
      </a:lt2>
      <a:accent1>
        <a:srgbClr val="0A1F62"/>
      </a:accent1>
      <a:accent2>
        <a:srgbClr val="F0AC00"/>
      </a:accent2>
      <a:accent3>
        <a:srgbClr val="003F9B"/>
      </a:accent3>
      <a:accent4>
        <a:srgbClr val="F6D473"/>
      </a:accent4>
      <a:accent5>
        <a:srgbClr val="E37777"/>
      </a:accent5>
      <a:accent6>
        <a:srgbClr val="65BF76"/>
      </a:accent6>
      <a:hlink>
        <a:srgbClr val="3366FF"/>
      </a:hlink>
      <a:folHlink>
        <a:srgbClr val="669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